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2" d="100"/>
          <a:sy n="82" d="100"/>
        </p:scale>
        <p:origin x="-51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>
            <a:normAutofit/>
          </a:bodyPr>
          <a:lstStyle/>
          <a:p>
            <a:r>
              <a:rPr lang="en-IN" sz="5400" b="1" u="sng" dirty="0" err="1" smtClean="0"/>
              <a:t>ধ্বনিতত্ত্ব</a:t>
            </a:r>
            <a:r>
              <a:rPr lang="en-IN" sz="5400" b="1" u="sng" dirty="0" smtClean="0"/>
              <a:t>(Phonetics)</a:t>
            </a:r>
          </a:p>
          <a:p>
            <a:endParaRPr lang="en-IN" sz="5400" b="1" u="sng" dirty="0" smtClean="0"/>
          </a:p>
          <a:p>
            <a:r>
              <a:rPr lang="en-IN" sz="2000" b="1" u="sng" dirty="0" err="1" smtClean="0"/>
              <a:t>অমৰ</a:t>
            </a:r>
            <a:r>
              <a:rPr lang="en-IN" sz="2000" b="1" u="sng" dirty="0" smtClean="0"/>
              <a:t> </a:t>
            </a:r>
            <a:r>
              <a:rPr lang="en-IN" sz="2000" b="1" u="sng" dirty="0" err="1" smtClean="0"/>
              <a:t>জ্যোতি</a:t>
            </a:r>
            <a:r>
              <a:rPr lang="en-IN" sz="2000" b="1" u="sng" dirty="0" smtClean="0"/>
              <a:t> </a:t>
            </a:r>
            <a:r>
              <a:rPr lang="en-IN" sz="2000" b="1" u="sng" dirty="0" err="1" smtClean="0"/>
              <a:t>ভাস্কৰ</a:t>
            </a:r>
            <a:endParaRPr lang="en-IN" sz="2000" b="1" u="sng" dirty="0" smtClean="0"/>
          </a:p>
          <a:p>
            <a:r>
              <a:rPr lang="en-IN" sz="2000" b="1" u="sng" dirty="0" err="1" smtClean="0"/>
              <a:t>সহকাৰী</a:t>
            </a:r>
            <a:r>
              <a:rPr lang="en-IN" sz="2000" b="1" u="sng" dirty="0" smtClean="0"/>
              <a:t> </a:t>
            </a:r>
            <a:r>
              <a:rPr lang="en-IN" sz="2000" b="1" u="sng" dirty="0" err="1" smtClean="0"/>
              <a:t>অধ্যাপক</a:t>
            </a:r>
            <a:endParaRPr lang="en-IN" sz="2000" b="1" u="sng" dirty="0" smtClean="0"/>
          </a:p>
          <a:p>
            <a:r>
              <a:rPr lang="en-IN" sz="2000" b="1" u="sng" dirty="0" err="1" smtClean="0"/>
              <a:t>অসমীয়া</a:t>
            </a:r>
            <a:r>
              <a:rPr lang="en-IN" sz="2000" b="1" u="sng" dirty="0" smtClean="0"/>
              <a:t> </a:t>
            </a:r>
            <a:r>
              <a:rPr lang="en-IN" sz="2000" b="1" u="sng" dirty="0" err="1" smtClean="0"/>
              <a:t>বিভাগ</a:t>
            </a:r>
            <a:endParaRPr lang="en-IN" sz="2000" b="1" u="sng" dirty="0" smtClean="0"/>
          </a:p>
          <a:p>
            <a:r>
              <a:rPr lang="en-IN" sz="2000" b="1" u="sng" dirty="0" err="1" smtClean="0"/>
              <a:t>ৰঙিয়া</a:t>
            </a:r>
            <a:r>
              <a:rPr lang="en-IN" sz="2000" b="1" u="sng" dirty="0" smtClean="0"/>
              <a:t> </a:t>
            </a:r>
            <a:r>
              <a:rPr lang="en-IN" sz="2000" b="1" u="sng" dirty="0" err="1" smtClean="0"/>
              <a:t>মহাবিদ্যালয়</a:t>
            </a:r>
            <a:endParaRPr lang="en-IN" sz="2000" b="1" u="sng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u="sng" dirty="0" err="1" smtClean="0"/>
              <a:t>ধ্বনি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বাগিন্দ্ৰীয়</a:t>
            </a:r>
            <a:endParaRPr lang="en-IN" dirty="0" smtClean="0"/>
          </a:p>
          <a:p>
            <a:r>
              <a:rPr lang="en-IN" dirty="0" err="1" smtClean="0"/>
              <a:t>ধ্বনি</a:t>
            </a:r>
            <a:endParaRPr lang="en-IN" dirty="0" smtClean="0"/>
          </a:p>
          <a:p>
            <a:r>
              <a:rPr lang="en-IN" dirty="0" err="1" smtClean="0"/>
              <a:t>বাক্‌ধ্বনি</a:t>
            </a:r>
            <a:endParaRPr lang="en-IN" dirty="0" smtClean="0"/>
          </a:p>
          <a:p>
            <a:r>
              <a:rPr lang="en-IN" dirty="0" err="1" smtClean="0"/>
              <a:t>ধ্বনি</a:t>
            </a:r>
            <a:r>
              <a:rPr lang="en-IN" dirty="0" smtClean="0"/>
              <a:t> </a:t>
            </a:r>
            <a:r>
              <a:rPr lang="en-IN" dirty="0" err="1" smtClean="0"/>
              <a:t>সৃষ্টিৰ</a:t>
            </a:r>
            <a:r>
              <a:rPr lang="en-IN" dirty="0" smtClean="0"/>
              <a:t> </a:t>
            </a:r>
            <a:r>
              <a:rPr lang="en-IN" dirty="0" err="1" smtClean="0"/>
              <a:t>কৌশল</a:t>
            </a:r>
            <a:endParaRPr lang="en-IN" dirty="0" smtClean="0"/>
          </a:p>
          <a:p>
            <a:r>
              <a:rPr lang="en-IN" dirty="0" err="1" smtClean="0"/>
              <a:t>ধ্বনি</a:t>
            </a:r>
            <a:r>
              <a:rPr lang="en-IN" dirty="0" smtClean="0"/>
              <a:t> </a:t>
            </a:r>
            <a:r>
              <a:rPr lang="en-IN" dirty="0" err="1" smtClean="0"/>
              <a:t>আৰু</a:t>
            </a:r>
            <a:r>
              <a:rPr lang="en-IN" dirty="0" smtClean="0"/>
              <a:t> </a:t>
            </a:r>
            <a:r>
              <a:rPr lang="en-IN" dirty="0" err="1" smtClean="0"/>
              <a:t>বৰ্ণ</a:t>
            </a: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u="sng" dirty="0" err="1" smtClean="0"/>
              <a:t>ধ্বনিৰ</a:t>
            </a:r>
            <a:r>
              <a:rPr lang="en-IN" u="sng" dirty="0" smtClean="0"/>
              <a:t> </a:t>
            </a:r>
            <a:r>
              <a:rPr lang="en-IN" u="sng" dirty="0" err="1" smtClean="0"/>
              <a:t>প্ৰকাৰ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err="1" smtClean="0"/>
              <a:t>স্বৰধ্বনি</a:t>
            </a:r>
            <a:endParaRPr lang="en-IN" dirty="0" smtClean="0"/>
          </a:p>
          <a:p>
            <a:pPr>
              <a:buNone/>
            </a:pPr>
            <a:r>
              <a:rPr lang="en-IN" dirty="0" err="1" smtClean="0"/>
              <a:t>ব্যঞ্জনধ্বনি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u="sng" dirty="0" err="1" smtClean="0"/>
              <a:t>স্বৰধ্বনি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বিশিষ্ট</a:t>
            </a:r>
            <a:r>
              <a:rPr lang="en-IN" dirty="0" smtClean="0"/>
              <a:t> </a:t>
            </a:r>
            <a:r>
              <a:rPr lang="en-IN" dirty="0" err="1" smtClean="0"/>
              <a:t>ধ্বনি</a:t>
            </a:r>
            <a:endParaRPr lang="en-IN" dirty="0" smtClean="0"/>
          </a:p>
          <a:p>
            <a:r>
              <a:rPr lang="en-IN" dirty="0" err="1" smtClean="0"/>
              <a:t>বিশিষ্ট</a:t>
            </a:r>
            <a:r>
              <a:rPr lang="en-IN" dirty="0" smtClean="0"/>
              <a:t> </a:t>
            </a:r>
            <a:r>
              <a:rPr lang="en-IN" dirty="0" err="1" smtClean="0"/>
              <a:t>স্বৰধ্বনি</a:t>
            </a:r>
            <a:endParaRPr lang="en-IN" dirty="0" smtClean="0"/>
          </a:p>
          <a:p>
            <a:r>
              <a:rPr lang="en-IN" dirty="0" err="1" smtClean="0"/>
              <a:t>বিশিষ্ট</a:t>
            </a:r>
            <a:r>
              <a:rPr lang="en-IN" dirty="0" smtClean="0"/>
              <a:t> </a:t>
            </a:r>
            <a:r>
              <a:rPr lang="en-IN" dirty="0" err="1" smtClean="0"/>
              <a:t>স্বৰধ্বনিৰ</a:t>
            </a:r>
            <a:r>
              <a:rPr lang="en-IN" dirty="0" smtClean="0"/>
              <a:t> </a:t>
            </a:r>
            <a:r>
              <a:rPr lang="en-IN" dirty="0" err="1" smtClean="0"/>
              <a:t>সংখ্যা</a:t>
            </a:r>
            <a:endParaRPr lang="en-IN" dirty="0" smtClean="0"/>
          </a:p>
          <a:p>
            <a:r>
              <a:rPr lang="en-IN" dirty="0" err="1" smtClean="0"/>
              <a:t>স্বৰধ্বনিৰ</a:t>
            </a:r>
            <a:r>
              <a:rPr lang="en-IN" dirty="0" smtClean="0"/>
              <a:t> </a:t>
            </a:r>
            <a:r>
              <a:rPr lang="en-IN" dirty="0" err="1" smtClean="0"/>
              <a:t>উচ্চাৰিত</a:t>
            </a:r>
            <a:r>
              <a:rPr lang="en-IN" dirty="0" smtClean="0"/>
              <a:t> </a:t>
            </a:r>
            <a:r>
              <a:rPr lang="en-IN" dirty="0" err="1" smtClean="0"/>
              <a:t>ৰূপৰ</a:t>
            </a:r>
            <a:r>
              <a:rPr lang="en-IN" dirty="0" smtClean="0"/>
              <a:t> </a:t>
            </a:r>
            <a:r>
              <a:rPr lang="en-IN" dirty="0" err="1" smtClean="0"/>
              <a:t>সংখ্যা</a:t>
            </a:r>
            <a:r>
              <a:rPr lang="en-IN" dirty="0" smtClean="0"/>
              <a:t> </a:t>
            </a:r>
            <a:r>
              <a:rPr lang="en-IN" dirty="0" err="1" smtClean="0"/>
              <a:t>কম</a:t>
            </a:r>
            <a:r>
              <a:rPr lang="en-IN" dirty="0" smtClean="0"/>
              <a:t> </a:t>
            </a:r>
            <a:r>
              <a:rPr lang="en-IN" dirty="0" err="1" smtClean="0"/>
              <a:t>হোৱাৰ</a:t>
            </a:r>
            <a:r>
              <a:rPr lang="en-IN" dirty="0" smtClean="0"/>
              <a:t> </a:t>
            </a:r>
            <a:r>
              <a:rPr lang="en-IN" dirty="0" err="1" smtClean="0"/>
              <a:t>কাৰণ</a:t>
            </a:r>
            <a:endParaRPr lang="en-IN" dirty="0" smtClean="0"/>
          </a:p>
          <a:p>
            <a:r>
              <a:rPr lang="en-IN" dirty="0" err="1" smtClean="0"/>
              <a:t>বিশিষ্ট</a:t>
            </a:r>
            <a:r>
              <a:rPr lang="en-IN" dirty="0" smtClean="0"/>
              <a:t> </a:t>
            </a:r>
            <a:r>
              <a:rPr lang="en-IN" dirty="0" err="1" smtClean="0"/>
              <a:t>স্বৰধ্বনিসমূহৰ</a:t>
            </a:r>
            <a:r>
              <a:rPr lang="en-IN" dirty="0" smtClean="0"/>
              <a:t> </a:t>
            </a:r>
            <a:r>
              <a:rPr lang="en-IN" dirty="0" err="1" smtClean="0"/>
              <a:t>তালিকাভূক্ত</a:t>
            </a:r>
            <a:r>
              <a:rPr lang="en-IN" dirty="0" smtClean="0"/>
              <a:t> </a:t>
            </a:r>
            <a:r>
              <a:rPr lang="en-IN" dirty="0" err="1" smtClean="0"/>
              <a:t>কৰণ</a:t>
            </a: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1143000"/>
          </a:xfrm>
        </p:spPr>
        <p:txBody>
          <a:bodyPr/>
          <a:lstStyle/>
          <a:p>
            <a:pPr algn="ctr"/>
            <a:r>
              <a:rPr lang="en-IN" u="sng" dirty="0" err="1" smtClean="0"/>
              <a:t>বিশিষ্ট</a:t>
            </a:r>
            <a:r>
              <a:rPr lang="en-IN" u="sng" dirty="0" smtClean="0"/>
              <a:t> </a:t>
            </a:r>
            <a:r>
              <a:rPr lang="en-IN" u="sng" dirty="0" err="1" smtClean="0"/>
              <a:t>স্বৰধ্বনিৰ</a:t>
            </a:r>
            <a:r>
              <a:rPr lang="en-IN" u="sng" dirty="0" smtClean="0"/>
              <a:t> </a:t>
            </a:r>
            <a:r>
              <a:rPr lang="en-IN" u="sng" dirty="0" err="1" smtClean="0"/>
              <a:t>তালিকা</a:t>
            </a:r>
            <a:endParaRPr lang="en-IN" u="sng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638300"/>
                <a:gridCol w="1809750"/>
                <a:gridCol w="1809750"/>
              </a:tblGrid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80433" marR="8043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err="1" smtClean="0"/>
                        <a:t>প্ৰান্তিয়</a:t>
                      </a:r>
                      <a:endParaRPr lang="en-IN" sz="28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err="1" smtClean="0"/>
                        <a:t>কেন্দ্ৰীয়</a:t>
                      </a:r>
                      <a:endParaRPr lang="en-IN" sz="28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dirty="0" err="1" smtClean="0"/>
                        <a:t>মূলীয়</a:t>
                      </a:r>
                      <a:endParaRPr lang="en-IN" sz="2800" dirty="0" smtClean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3600" baseline="0" dirty="0" smtClean="0"/>
                        <a:t>   </a:t>
                      </a:r>
                      <a:r>
                        <a:rPr lang="en-IN" sz="3600" baseline="0" dirty="0" err="1" smtClean="0"/>
                        <a:t>উচ্চ</a:t>
                      </a:r>
                      <a:endParaRPr lang="en-IN" sz="3600" dirty="0"/>
                    </a:p>
                  </a:txBody>
                  <a:tcPr marL="80433" marR="8043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ই</a:t>
                      </a:r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উ </a:t>
                      </a:r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3600" baseline="0" dirty="0" smtClean="0"/>
                        <a:t>  </a:t>
                      </a:r>
                      <a:r>
                        <a:rPr lang="en-IN" sz="3600" baseline="0" dirty="0" err="1" smtClean="0"/>
                        <a:t>উচ্চ</a:t>
                      </a:r>
                      <a:r>
                        <a:rPr lang="en-IN" sz="3600" baseline="0" dirty="0" smtClean="0"/>
                        <a:t> </a:t>
                      </a:r>
                      <a:r>
                        <a:rPr lang="en-IN" sz="3600" baseline="0" dirty="0" err="1" smtClean="0"/>
                        <a:t>মধ্য</a:t>
                      </a:r>
                      <a:endParaRPr lang="en-IN" sz="3600" dirty="0"/>
                    </a:p>
                  </a:txBody>
                  <a:tcPr marL="80433" marR="8043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এ’</a:t>
                      </a:r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sz="360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ও</a:t>
                      </a:r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 </a:t>
                      </a:r>
                      <a:r>
                        <a:rPr lang="en-IN" sz="3600" dirty="0" err="1" smtClean="0"/>
                        <a:t>নিম্ন</a:t>
                      </a:r>
                      <a:r>
                        <a:rPr lang="en-IN" sz="3600" baseline="0" dirty="0" smtClean="0"/>
                        <a:t> </a:t>
                      </a:r>
                      <a:r>
                        <a:rPr lang="en-IN" sz="3600" baseline="0" dirty="0" err="1" smtClean="0"/>
                        <a:t>মধ্য</a:t>
                      </a:r>
                      <a:endParaRPr lang="en-IN" sz="3600" dirty="0"/>
                    </a:p>
                  </a:txBody>
                  <a:tcPr marL="80433" marR="8043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এ</a:t>
                      </a:r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sz="360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অ’</a:t>
                      </a:r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  </a:t>
                      </a:r>
                      <a:r>
                        <a:rPr lang="en-IN" sz="3600" dirty="0" err="1" smtClean="0"/>
                        <a:t>নিম্ন</a:t>
                      </a:r>
                      <a:endParaRPr lang="en-IN" sz="3600" dirty="0"/>
                    </a:p>
                  </a:txBody>
                  <a:tcPr marL="80433" marR="8043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আ</a:t>
                      </a:r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600" dirty="0" smtClean="0"/>
                        <a:t>অ</a:t>
                      </a:r>
                      <a:endParaRPr lang="en-IN" sz="3600" dirty="0"/>
                    </a:p>
                  </a:txBody>
                  <a:tcPr marL="80433" marR="80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u="sng" dirty="0" err="1" smtClean="0"/>
              <a:t>ব্যঞ্জনধ্বনি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বিশিষ্ট</a:t>
            </a:r>
            <a:r>
              <a:rPr lang="en-IN" dirty="0" smtClean="0"/>
              <a:t> </a:t>
            </a:r>
            <a:r>
              <a:rPr lang="en-IN" dirty="0" err="1" smtClean="0"/>
              <a:t>ব্যঞ্জনধ্বনি</a:t>
            </a:r>
            <a:endParaRPr lang="en-IN" dirty="0" smtClean="0"/>
          </a:p>
          <a:p>
            <a:r>
              <a:rPr lang="en-IN" dirty="0" err="1" smtClean="0"/>
              <a:t>বিশিষ্ট</a:t>
            </a:r>
            <a:r>
              <a:rPr lang="en-IN" dirty="0" smtClean="0"/>
              <a:t> </a:t>
            </a:r>
            <a:r>
              <a:rPr lang="en-IN" dirty="0" err="1" smtClean="0"/>
              <a:t>ব্যঞ্জনধ্বনিৰ</a:t>
            </a:r>
            <a:r>
              <a:rPr lang="en-IN" dirty="0" smtClean="0"/>
              <a:t> </a:t>
            </a:r>
            <a:r>
              <a:rPr lang="en-IN" dirty="0" err="1" smtClean="0"/>
              <a:t>সংখ্যা</a:t>
            </a:r>
            <a:endParaRPr lang="en-IN" dirty="0" smtClean="0"/>
          </a:p>
          <a:p>
            <a:r>
              <a:rPr lang="en-IN" dirty="0" err="1" smtClean="0"/>
              <a:t>ব্যঞ্জনধ্বনিসমূহৰ</a:t>
            </a:r>
            <a:r>
              <a:rPr lang="en-IN" dirty="0" smtClean="0"/>
              <a:t> </a:t>
            </a:r>
            <a:r>
              <a:rPr lang="en-IN" dirty="0" err="1" smtClean="0"/>
              <a:t>উচ্চাৰিত</a:t>
            </a:r>
            <a:r>
              <a:rPr lang="en-IN" dirty="0" smtClean="0"/>
              <a:t> </a:t>
            </a:r>
            <a:r>
              <a:rPr lang="en-IN" dirty="0" err="1" smtClean="0"/>
              <a:t>ৰূপৰ</a:t>
            </a:r>
            <a:r>
              <a:rPr lang="en-IN" dirty="0" smtClean="0"/>
              <a:t> </a:t>
            </a:r>
            <a:r>
              <a:rPr lang="en-IN" dirty="0" err="1" smtClean="0"/>
              <a:t>সংখ্যা</a:t>
            </a:r>
            <a:r>
              <a:rPr lang="en-IN" dirty="0" smtClean="0"/>
              <a:t> </a:t>
            </a:r>
            <a:r>
              <a:rPr lang="en-IN" dirty="0" err="1" smtClean="0"/>
              <a:t>কম</a:t>
            </a:r>
            <a:r>
              <a:rPr lang="en-IN" dirty="0" smtClean="0"/>
              <a:t> </a:t>
            </a:r>
            <a:r>
              <a:rPr lang="en-IN" dirty="0" err="1" smtClean="0"/>
              <a:t>হোৱাৰ</a:t>
            </a:r>
            <a:r>
              <a:rPr lang="en-IN" dirty="0" smtClean="0"/>
              <a:t> </a:t>
            </a:r>
            <a:r>
              <a:rPr lang="en-IN" dirty="0" err="1" smtClean="0"/>
              <a:t>কাৰণ</a:t>
            </a:r>
            <a:endParaRPr lang="en-IN" dirty="0" smtClean="0"/>
          </a:p>
          <a:p>
            <a:r>
              <a:rPr lang="en-IN" dirty="0" err="1" smtClean="0"/>
              <a:t>বিশিষ্ট</a:t>
            </a:r>
            <a:r>
              <a:rPr lang="en-IN" dirty="0" smtClean="0"/>
              <a:t> </a:t>
            </a:r>
            <a:r>
              <a:rPr lang="en-IN" dirty="0" err="1" smtClean="0"/>
              <a:t>ব্যঞ্জনধ্বনিসমূহৰ</a:t>
            </a:r>
            <a:r>
              <a:rPr lang="en-IN" dirty="0" smtClean="0"/>
              <a:t> </a:t>
            </a:r>
            <a:r>
              <a:rPr lang="en-IN" dirty="0" err="1" smtClean="0"/>
              <a:t>তালিকাভূক্ত</a:t>
            </a:r>
            <a:r>
              <a:rPr lang="en-IN" dirty="0" smtClean="0"/>
              <a:t> </a:t>
            </a:r>
            <a:r>
              <a:rPr lang="en-IN" dirty="0" err="1" smtClean="0"/>
              <a:t>কৰণ</a:t>
            </a: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u="sng" dirty="0" err="1" smtClean="0"/>
              <a:t>বিশিষ্ট</a:t>
            </a:r>
            <a:r>
              <a:rPr lang="en-IN" u="sng" dirty="0" smtClean="0"/>
              <a:t> </a:t>
            </a:r>
            <a:r>
              <a:rPr lang="en-IN" u="sng" dirty="0" err="1" smtClean="0"/>
              <a:t>ব্যঞ্জনধ্বনিৰ</a:t>
            </a:r>
            <a:r>
              <a:rPr lang="en-IN" u="sng" dirty="0" smtClean="0"/>
              <a:t> </a:t>
            </a:r>
            <a:r>
              <a:rPr lang="en-IN" u="sng" dirty="0" err="1" smtClean="0"/>
              <a:t>তালিকা</a:t>
            </a:r>
            <a:endParaRPr lang="en-IN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8305800" cy="408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1152525"/>
                <a:gridCol w="1000125"/>
                <a:gridCol w="533400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533400"/>
                <a:gridCol w="533400"/>
              </a:tblGrid>
              <a:tr h="609600">
                <a:tc gridSpan="3">
                  <a:txBody>
                    <a:bodyPr/>
                    <a:lstStyle/>
                    <a:p>
                      <a:pPr algn="l"/>
                      <a:r>
                        <a:rPr lang="en-IN" sz="1600" baseline="0" dirty="0" smtClean="0"/>
                        <a:t>      </a:t>
                      </a:r>
                      <a:r>
                        <a:rPr lang="en-IN" sz="1600" dirty="0" err="1" smtClean="0"/>
                        <a:t>উচ্চাৰণৰ</a:t>
                      </a:r>
                      <a:r>
                        <a:rPr lang="en-IN" sz="1600" baseline="0" dirty="0" smtClean="0"/>
                        <a:t> </a:t>
                      </a:r>
                      <a:r>
                        <a:rPr lang="en-IN" sz="1600" baseline="0" dirty="0" err="1" smtClean="0"/>
                        <a:t>স্থান</a:t>
                      </a:r>
                      <a:endParaRPr lang="en-IN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600" dirty="0" err="1" smtClean="0"/>
                        <a:t>দৌষ্ঠ</a:t>
                      </a:r>
                      <a:r>
                        <a:rPr lang="en-IN" sz="1600" baseline="0" dirty="0" smtClean="0"/>
                        <a:t> </a:t>
                      </a:r>
                      <a:r>
                        <a:rPr lang="en-IN" sz="1600" baseline="0" dirty="0" err="1" smtClean="0"/>
                        <a:t>ধ্বনি</a:t>
                      </a:r>
                      <a:endParaRPr lang="en-IN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600" dirty="0" err="1" smtClean="0"/>
                        <a:t>দন্তমূলীয়</a:t>
                      </a:r>
                      <a:r>
                        <a:rPr lang="en-IN" sz="1600" baseline="0" dirty="0" smtClean="0"/>
                        <a:t> </a:t>
                      </a:r>
                      <a:r>
                        <a:rPr lang="en-IN" sz="1600" baseline="0" dirty="0" err="1" smtClean="0"/>
                        <a:t>ধ্বনি</a:t>
                      </a:r>
                      <a:endParaRPr lang="en-IN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600" dirty="0" err="1" smtClean="0"/>
                        <a:t>তালব্য</a:t>
                      </a:r>
                      <a:r>
                        <a:rPr lang="en-IN" sz="1600" baseline="0" dirty="0" smtClean="0"/>
                        <a:t> </a:t>
                      </a:r>
                      <a:r>
                        <a:rPr lang="en-IN" sz="1600" baseline="0" dirty="0" err="1" smtClean="0"/>
                        <a:t>ধ্বনি</a:t>
                      </a:r>
                      <a:endParaRPr lang="en-IN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600" dirty="0" err="1" smtClean="0"/>
                        <a:t>পশ্চতালব্য</a:t>
                      </a:r>
                      <a:r>
                        <a:rPr lang="en-IN" sz="1600" baseline="0" dirty="0" smtClean="0"/>
                        <a:t> </a:t>
                      </a:r>
                      <a:r>
                        <a:rPr lang="en-IN" sz="1600" baseline="0" dirty="0" err="1" smtClean="0"/>
                        <a:t>ধ্বনি</a:t>
                      </a:r>
                      <a:endParaRPr lang="en-IN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600" dirty="0" err="1" smtClean="0"/>
                        <a:t>কন্ঠীয়</a:t>
                      </a:r>
                      <a:r>
                        <a:rPr lang="en-IN" sz="1600" baseline="0" dirty="0" smtClean="0"/>
                        <a:t> </a:t>
                      </a:r>
                      <a:r>
                        <a:rPr lang="en-IN" sz="1600" baseline="0" dirty="0" err="1" smtClean="0"/>
                        <a:t>ধ্বনি</a:t>
                      </a:r>
                      <a:endParaRPr lang="en-IN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33375">
                <a:tc gridSpan="3">
                  <a:txBody>
                    <a:bodyPr/>
                    <a:lstStyle/>
                    <a:p>
                      <a:r>
                        <a:rPr lang="en-IN" dirty="0" err="1" smtClean="0"/>
                        <a:t>উচ্চাৰণকৰণ</a:t>
                      </a:r>
                      <a:r>
                        <a:rPr lang="en-IN" dirty="0" smtClean="0"/>
                        <a:t> </a:t>
                      </a:r>
                      <a:r>
                        <a:rPr lang="en-IN" dirty="0" err="1" smtClean="0"/>
                        <a:t>বা</a:t>
                      </a:r>
                      <a:r>
                        <a:rPr lang="en-IN" baseline="0" dirty="0" smtClean="0"/>
                        <a:t> </a:t>
                      </a:r>
                      <a:r>
                        <a:rPr lang="en-IN" baseline="0" dirty="0" err="1" smtClean="0"/>
                        <a:t>ধৰণ</a:t>
                      </a:r>
                      <a:endParaRPr lang="en-IN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dirty="0" err="1" smtClean="0"/>
                        <a:t>অঘোষ</a:t>
                      </a:r>
                      <a:endParaRPr lang="en-IN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100" dirty="0" err="1" smtClean="0"/>
                        <a:t>সঘোষ</a:t>
                      </a:r>
                      <a:endParaRPr lang="en-IN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100" dirty="0" err="1" smtClean="0"/>
                        <a:t>অঘোষ</a:t>
                      </a:r>
                      <a:r>
                        <a:rPr lang="en-IN" sz="1100" baseline="0" dirty="0" smtClean="0"/>
                        <a:t> </a:t>
                      </a:r>
                      <a:endParaRPr lang="en-IN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dirty="0" err="1" smtClean="0"/>
                        <a:t>সঘোষ</a:t>
                      </a:r>
                      <a:endParaRPr lang="en-IN" sz="1100" dirty="0" smtClean="0"/>
                    </a:p>
                    <a:p>
                      <a:endParaRPr lang="en-IN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dirty="0" err="1" smtClean="0"/>
                        <a:t>অঘোষ</a:t>
                      </a:r>
                      <a:endParaRPr lang="en-IN" sz="1100" dirty="0" smtClean="0"/>
                    </a:p>
                    <a:p>
                      <a:endParaRPr lang="en-IN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dirty="0" err="1" smtClean="0"/>
                        <a:t>সঘোষ</a:t>
                      </a:r>
                      <a:endParaRPr lang="en-IN" sz="1100" dirty="0" smtClean="0"/>
                    </a:p>
                    <a:p>
                      <a:endParaRPr lang="en-IN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dirty="0" err="1" smtClean="0"/>
                        <a:t>অঘোষ</a:t>
                      </a:r>
                      <a:r>
                        <a:rPr lang="en-IN" sz="1100" baseline="0" dirty="0" smtClean="0"/>
                        <a:t> </a:t>
                      </a:r>
                      <a:endParaRPr lang="en-IN" sz="1100" dirty="0" smtClean="0"/>
                    </a:p>
                    <a:p>
                      <a:endParaRPr lang="en-IN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100" dirty="0" err="1" smtClean="0"/>
                        <a:t>সঘোষ</a:t>
                      </a:r>
                      <a:endParaRPr lang="en-IN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dirty="0" err="1" smtClean="0"/>
                        <a:t>অঘোষ</a:t>
                      </a:r>
                      <a:endParaRPr lang="en-IN" sz="1100" dirty="0" smtClean="0"/>
                    </a:p>
                    <a:p>
                      <a:endParaRPr lang="en-IN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dirty="0" err="1" smtClean="0"/>
                        <a:t>সঘোষ</a:t>
                      </a:r>
                      <a:endParaRPr lang="en-IN" sz="1100" dirty="0" smtClean="0"/>
                    </a:p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rowSpan="3">
                  <a:txBody>
                    <a:bodyPr/>
                    <a:lstStyle/>
                    <a:p>
                      <a:endParaRPr lang="en-IN" sz="1200" dirty="0" smtClean="0"/>
                    </a:p>
                    <a:p>
                      <a:endParaRPr lang="en-IN" sz="1200" dirty="0" smtClean="0"/>
                    </a:p>
                    <a:p>
                      <a:r>
                        <a:rPr lang="en-IN" sz="1200" dirty="0" err="1" smtClean="0"/>
                        <a:t>নিয়ত</a:t>
                      </a:r>
                      <a:r>
                        <a:rPr lang="en-IN" sz="1200" dirty="0" smtClean="0"/>
                        <a:t> </a:t>
                      </a:r>
                      <a:r>
                        <a:rPr lang="en-IN" sz="1200" dirty="0" err="1" smtClean="0"/>
                        <a:t>ধ্বনি</a:t>
                      </a:r>
                      <a:endParaRPr lang="en-IN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IN" sz="1200" dirty="0" err="1" smtClean="0"/>
                        <a:t>মৌখিক</a:t>
                      </a:r>
                      <a:r>
                        <a:rPr lang="en-IN" sz="1200" dirty="0" smtClean="0"/>
                        <a:t> </a:t>
                      </a:r>
                      <a:r>
                        <a:rPr lang="en-IN" sz="1200" dirty="0" err="1" smtClean="0"/>
                        <a:t>নিয়ত</a:t>
                      </a:r>
                      <a:r>
                        <a:rPr lang="en-IN" sz="1200" dirty="0" smtClean="0"/>
                        <a:t> </a:t>
                      </a:r>
                      <a:r>
                        <a:rPr lang="en-IN" sz="1200" dirty="0" err="1" smtClean="0"/>
                        <a:t>ধ্বনি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dirty="0" err="1" smtClean="0"/>
                        <a:t>অল্পপ্ৰাণ</a:t>
                      </a:r>
                      <a:r>
                        <a:rPr lang="en-IN" sz="1200" baseline="0" dirty="0" smtClean="0"/>
                        <a:t> </a:t>
                      </a:r>
                      <a:r>
                        <a:rPr lang="en-IN" sz="1200" baseline="0" dirty="0" err="1" smtClean="0"/>
                        <a:t>ধ্বনি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প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ব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ত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দ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ক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গ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err="1" smtClean="0"/>
                        <a:t>মহাপ্ৰাণ</a:t>
                      </a:r>
                      <a:r>
                        <a:rPr lang="en-IN" sz="1200" baseline="0" dirty="0" smtClean="0"/>
                        <a:t> </a:t>
                      </a:r>
                      <a:r>
                        <a:rPr lang="en-IN" sz="1200" baseline="0" dirty="0" err="1" smtClean="0"/>
                        <a:t>ধ্বনি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ফ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ভ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থ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ধ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খ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ঘ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IN" sz="1200" dirty="0" smtClean="0"/>
                    </a:p>
                    <a:p>
                      <a:r>
                        <a:rPr lang="en-IN" sz="1200" dirty="0" smtClean="0"/>
                        <a:t>          </a:t>
                      </a:r>
                      <a:r>
                        <a:rPr lang="en-IN" sz="1200" dirty="0" err="1" smtClean="0"/>
                        <a:t>নাসিক্য</a:t>
                      </a:r>
                      <a:r>
                        <a:rPr lang="en-IN" sz="1200" baseline="0" dirty="0" smtClean="0"/>
                        <a:t> </a:t>
                      </a:r>
                      <a:r>
                        <a:rPr lang="en-IN" sz="1200" baseline="0" dirty="0" err="1" smtClean="0"/>
                        <a:t>নিয়ত</a:t>
                      </a:r>
                      <a:r>
                        <a:rPr lang="en-IN" sz="1200" baseline="0" dirty="0" smtClean="0"/>
                        <a:t> </a:t>
                      </a:r>
                      <a:r>
                        <a:rPr lang="en-IN" sz="1200" baseline="0" dirty="0" err="1" smtClean="0"/>
                        <a:t>ধ্বনি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ম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ন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ঙ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120">
                <a:tc gridSpan="3">
                  <a:txBody>
                    <a:bodyPr/>
                    <a:lstStyle/>
                    <a:p>
                      <a:r>
                        <a:rPr lang="en-IN" sz="1200" smtClean="0"/>
                        <a:t>        উষ্ম</a:t>
                      </a:r>
                      <a:r>
                        <a:rPr lang="en-IN" sz="1200" baseline="0" smtClean="0"/>
                        <a:t> </a:t>
                      </a:r>
                      <a:r>
                        <a:rPr lang="en-IN" sz="1200" baseline="0" dirty="0" err="1" smtClean="0"/>
                        <a:t>বা</a:t>
                      </a:r>
                      <a:r>
                        <a:rPr lang="en-IN" sz="1200" baseline="0" dirty="0" smtClean="0"/>
                        <a:t> </a:t>
                      </a:r>
                      <a:r>
                        <a:rPr lang="en-IN" sz="1200" baseline="0" dirty="0" err="1" smtClean="0"/>
                        <a:t>স্পৰ্শ</a:t>
                      </a:r>
                      <a:r>
                        <a:rPr lang="en-IN" sz="1200" baseline="0" dirty="0" smtClean="0"/>
                        <a:t> </a:t>
                      </a:r>
                      <a:r>
                        <a:rPr lang="en-IN" sz="1200" baseline="0" dirty="0" err="1" smtClean="0"/>
                        <a:t>ধ্বনি</a:t>
                      </a:r>
                      <a:endParaRPr lang="en-IN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চ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জ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স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হ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gridSpan="3">
                  <a:txBody>
                    <a:bodyPr/>
                    <a:lstStyle/>
                    <a:p>
                      <a:r>
                        <a:rPr lang="en-IN" sz="1200" dirty="0" smtClean="0"/>
                        <a:t>         </a:t>
                      </a:r>
                      <a:r>
                        <a:rPr lang="en-IN" sz="1200" dirty="0" err="1" smtClean="0"/>
                        <a:t>তাড়িত</a:t>
                      </a:r>
                      <a:r>
                        <a:rPr lang="en-IN" sz="1200" baseline="0" dirty="0" smtClean="0"/>
                        <a:t> </a:t>
                      </a:r>
                      <a:r>
                        <a:rPr lang="en-IN" sz="1200" baseline="0" dirty="0" err="1" smtClean="0"/>
                        <a:t>ধ্বনি</a:t>
                      </a:r>
                      <a:endParaRPr lang="en-IN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ল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gridSpan="3">
                  <a:txBody>
                    <a:bodyPr/>
                    <a:lstStyle/>
                    <a:p>
                      <a:r>
                        <a:rPr lang="en-IN" sz="1200" smtClean="0"/>
                        <a:t>         কম্পিত</a:t>
                      </a:r>
                      <a:r>
                        <a:rPr lang="en-IN" sz="1200" baseline="0" smtClean="0"/>
                        <a:t> </a:t>
                      </a:r>
                      <a:r>
                        <a:rPr lang="en-IN" sz="1200" baseline="0" dirty="0" err="1" smtClean="0"/>
                        <a:t>ধ্বনি</a:t>
                      </a:r>
                      <a:endParaRPr lang="en-IN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ৰ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IN" sz="1200" smtClean="0"/>
                        <a:t>          অৰ্দ্ধস্বৰ</a:t>
                      </a:r>
                      <a:r>
                        <a:rPr lang="en-IN" sz="1200" baseline="0" smtClean="0"/>
                        <a:t> </a:t>
                      </a:r>
                      <a:r>
                        <a:rPr lang="en-IN" sz="1200" baseline="0" dirty="0" err="1" smtClean="0"/>
                        <a:t>ধ্বনি</a:t>
                      </a:r>
                      <a:endParaRPr lang="en-IN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ৱ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aseline="0" dirty="0" smtClean="0"/>
                        <a:t> য়</a:t>
                      </a:r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2362200" y="1676400"/>
            <a:ext cx="978408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100" dirty="0"/>
          </a:p>
        </p:txBody>
      </p:sp>
      <p:sp>
        <p:nvSpPr>
          <p:cNvPr id="9" name="Down Arrow 8"/>
          <p:cNvSpPr/>
          <p:nvPr/>
        </p:nvSpPr>
        <p:spPr>
          <a:xfrm>
            <a:off x="2971800" y="22860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5400" dirty="0" smtClean="0"/>
              <a:t/>
            </a:r>
            <a:br>
              <a:rPr lang="en-IN" sz="5400" dirty="0" smtClean="0"/>
            </a:br>
            <a:r>
              <a:rPr lang="en-IN" sz="5400" dirty="0" smtClean="0"/>
              <a:t/>
            </a:r>
            <a:br>
              <a:rPr lang="en-IN" sz="5400" dirty="0" smtClean="0"/>
            </a:br>
            <a:r>
              <a:rPr lang="en-IN" sz="5400" dirty="0" smtClean="0"/>
              <a:t/>
            </a:r>
            <a:br>
              <a:rPr lang="en-IN" sz="5400" dirty="0" smtClean="0"/>
            </a:br>
            <a:r>
              <a:rPr lang="en-IN" sz="5400" dirty="0" smtClean="0"/>
              <a:t/>
            </a:r>
            <a:br>
              <a:rPr lang="en-IN" sz="5400" dirty="0" smtClean="0"/>
            </a:br>
            <a:r>
              <a:rPr lang="en-IN" sz="5400" dirty="0" smtClean="0"/>
              <a:t/>
            </a:r>
            <a:br>
              <a:rPr lang="en-IN" sz="5400" dirty="0" smtClean="0"/>
            </a:br>
            <a:r>
              <a:rPr lang="en-IN" sz="5400" dirty="0" smtClean="0"/>
              <a:t/>
            </a:r>
            <a:br>
              <a:rPr lang="en-IN" sz="5400" dirty="0" smtClean="0"/>
            </a:br>
            <a:r>
              <a:rPr lang="en-IN" sz="5400" dirty="0" err="1" smtClean="0"/>
              <a:t>ধন্যবাদ</a:t>
            </a:r>
            <a:endParaRPr lang="en-IN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971800"/>
            <a:ext cx="7239000" cy="2895600"/>
          </a:xfrm>
        </p:spPr>
        <p:txBody>
          <a:bodyPr/>
          <a:lstStyle/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78</TotalTime>
  <Words>167</Words>
  <Application>Microsoft Office PowerPoint</Application>
  <PresentationFormat>On-screen Show (4:3)</PresentationFormat>
  <Paragraphs>97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  </vt:lpstr>
      <vt:lpstr>ধ্বনি</vt:lpstr>
      <vt:lpstr>ধ্বনিৰ প্ৰকাৰ</vt:lpstr>
      <vt:lpstr>স্বৰধ্বনি</vt:lpstr>
      <vt:lpstr>বিশিষ্ট স্বৰধ্বনিৰ তালিকা</vt:lpstr>
      <vt:lpstr>ব্যঞ্জনধ্বনি</vt:lpstr>
      <vt:lpstr>বিশিষ্ট ব্যঞ্জনধ্বনিৰ তালিকা</vt:lpstr>
      <vt:lpstr>      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Rodali</dc:creator>
  <cp:lastModifiedBy>user</cp:lastModifiedBy>
  <cp:revision>18</cp:revision>
  <dcterms:created xsi:type="dcterms:W3CDTF">2006-08-16T00:00:00Z</dcterms:created>
  <dcterms:modified xsi:type="dcterms:W3CDTF">2022-06-29T06:26:31Z</dcterms:modified>
</cp:coreProperties>
</file>